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10" d="100"/>
          <a:sy n="110" d="100"/>
        </p:scale>
        <p:origin x="-1944" y="-2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05CB-A65A-4B8A-B3A9-4358AA787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F4728-70B6-4670-83A3-88B47CFBA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67BCD-8012-4C84-ABEB-A0C24307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56C31-5D7E-49AC-9B45-D53652C5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5893-72AB-4479-9496-59AEF375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019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E7D3-2848-42AA-A9C2-A1645C07D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6E485-03A9-4DA2-964F-25DC56BFE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641F4-785C-46E8-AAD0-23F1D4E1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A250C-D627-4EEC-A3A6-9405FFAC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AE3DD-8045-4B14-ACA2-ABA6CBA8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2819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1F5F3-E7D5-4FDF-AF27-BC0F56B46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15C48-C838-44E4-A016-453E2D589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884C8-AE83-4037-9D60-00ACB3FD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46072-8D0C-444D-AF0B-1E787EA3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B4A4-93F4-4CAF-8442-576C581A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8918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D62B-FCFF-4C97-9ABC-730FB61A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A6E2-C53D-4527-AB23-6DCDD6AAB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A1CBD-CA21-43AB-81C1-5E27C1EA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5E07A-53C0-42A7-8590-F80A427D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1F34E-E34E-418D-9D9D-6AD36CE0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1504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AD01-AE67-43AB-B50B-659D3023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C5E98-0639-40F7-8EAE-BD1109284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45C05-0760-42FA-A9ED-5EE0D496E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A004D-4901-40EB-A838-46B66CB1B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233AA-992D-4251-849E-C07EFD1D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8533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CC99-03CC-4691-A2E2-D15CEC83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B3CE-4E8E-4787-B960-350BE10AD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BD610-B599-419F-8CC0-EAE49FC6A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F530-DAC9-4290-B5B9-28A83398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6C794-952F-43E5-B5A5-FA48EC3E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E9615-D365-4C5A-9D78-16565005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2664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08D0-7496-46BC-8ED8-34C039B8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BFC15-C676-4AA7-A56E-A46CEC987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B1954-0C28-49EF-9D8E-9872A22C1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28E5F-F9AB-4B4C-8641-3FE42D25F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2BCD7-970B-48B9-A9FC-862124815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7534D-C052-47EE-9702-449CB0EA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AB70B-7298-406E-8A4F-915DF2D2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DAB981-62F2-4395-8D78-0D716BF5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6324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FCD1-8F96-4388-9B5F-CB11F5DC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6331F-CAC1-4F86-91D3-6E47782C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A959D-1BF5-4832-A262-90D202FE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78151-D689-4FE5-A776-D4E97582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7164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64822-6C99-4B6E-993C-46C7B934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DE469-9872-4545-81F0-3A8A9957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2C9EC-E7E0-48ED-B60E-34BFF357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339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80CC-C4E7-463A-8C52-C50DCF45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9D84F-ABB9-432C-912A-96637AA40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597B9-F263-4740-AF61-6AC31C9C4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DAF55-28ED-46DC-87E0-B2F58E2B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1B664-1EAB-4906-9ECD-F0ADD323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2A4D9-9979-4502-916D-41603980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061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361BC-6DDC-4703-989C-564C2BC5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CDCCFE-E42F-4E77-B395-C8D814F13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AD2DE-6246-45A7-B8BB-04D878F34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AF7D3-7FDF-4189-8DC9-32811888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898B6-0ABA-4672-8E64-67CF95E1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520A9-D30C-40AF-A085-7BB30A4C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50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0BCC9-16D4-4B57-99A7-3BFDACFC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5FD0F-91F9-40AD-B34C-5D2ADB0FC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0F49-AD00-44EE-9EB4-5EF18F131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45B5-28BE-4E94-A3D4-D6340FACA37B}" type="datetimeFigureOut">
              <a:rPr lang="en-MY" smtClean="0"/>
              <a:t>29/6/2022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67190-AE87-4663-AAAE-00C67892E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3E88A-5B19-4F56-9D34-58A859893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2A59-DCAF-445E-93E9-048861623FD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0405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5D2845E-89BC-4A13-AECE-84C37E81A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7" t="-1711" b="43524"/>
          <a:stretch/>
        </p:blipFill>
        <p:spPr>
          <a:xfrm>
            <a:off x="5547283" y="3374336"/>
            <a:ext cx="1122415" cy="22553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6AC1DB-6350-44C5-8E24-359886004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108"/>
          <a:stretch/>
        </p:blipFill>
        <p:spPr>
          <a:xfrm>
            <a:off x="4571609" y="3407731"/>
            <a:ext cx="1027226" cy="220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774E7-3D62-4329-971C-DBD99A411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425"/>
          <a:stretch/>
        </p:blipFill>
        <p:spPr>
          <a:xfrm>
            <a:off x="1075189" y="3323380"/>
            <a:ext cx="1298498" cy="25769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1983D-5EEC-4DCB-9D76-D4416BB382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-5906" r="-5907" b="41665"/>
          <a:stretch/>
        </p:blipFill>
        <p:spPr>
          <a:xfrm>
            <a:off x="6740468" y="3165874"/>
            <a:ext cx="1004600" cy="24638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A0C19D1-AF0D-4D72-960B-4E59E222D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7" y="3428999"/>
            <a:ext cx="1152957" cy="257697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19167-EA14-4A3A-9F61-03A569909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017" y="473022"/>
            <a:ext cx="1607787" cy="1904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247DA-83E9-46CC-8EE0-3CA7D3865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579" y="3429586"/>
            <a:ext cx="1100138" cy="2192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0C1EEF-4297-472E-A9B8-4A2A429C9D33}"/>
              </a:ext>
            </a:extLst>
          </p:cNvPr>
          <p:cNvSpPr txBox="1"/>
          <p:nvPr/>
        </p:nvSpPr>
        <p:spPr>
          <a:xfrm>
            <a:off x="3678470" y="28408"/>
            <a:ext cx="4652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AHLI JEMAAH LEMBAGA LKIM</a:t>
            </a:r>
            <a:endParaRPr lang="en-MY" sz="2800" b="1" dirty="0"/>
          </a:p>
        </p:txBody>
      </p:sp>
      <p:sp>
        <p:nvSpPr>
          <p:cNvPr id="12" name="Freeform 52">
            <a:extLst>
              <a:ext uri="{FF2B5EF4-FFF2-40B4-BE49-F238E27FC236}">
                <a16:creationId xmlns:a16="http://schemas.microsoft.com/office/drawing/2014/main" id="{82D557C7-B2A3-403D-A3CA-AADBC24A33D5}"/>
              </a:ext>
            </a:extLst>
          </p:cNvPr>
          <p:cNvSpPr>
            <a:spLocks/>
          </p:cNvSpPr>
          <p:nvPr/>
        </p:nvSpPr>
        <p:spPr bwMode="auto">
          <a:xfrm>
            <a:off x="5212248" y="2354964"/>
            <a:ext cx="1744361" cy="467574"/>
          </a:xfrm>
          <a:custGeom>
            <a:avLst/>
            <a:gdLst>
              <a:gd name="T0" fmla="*/ 2103438 w 1325"/>
              <a:gd name="T1" fmla="*/ 412750 h 520"/>
              <a:gd name="T2" fmla="*/ 1917700 w 1325"/>
              <a:gd name="T3" fmla="*/ 0 h 520"/>
              <a:gd name="T4" fmla="*/ 0 w 1325"/>
              <a:gd name="T5" fmla="*/ 0 h 520"/>
              <a:gd name="T6" fmla="*/ 0 w 1325"/>
              <a:gd name="T7" fmla="*/ 0 h 520"/>
              <a:gd name="T8" fmla="*/ 190500 w 1325"/>
              <a:gd name="T9" fmla="*/ 412750 h 520"/>
              <a:gd name="T10" fmla="*/ 4763 w 1325"/>
              <a:gd name="T11" fmla="*/ 825500 h 520"/>
              <a:gd name="T12" fmla="*/ 1917700 w 1325"/>
              <a:gd name="T13" fmla="*/ 825500 h 520"/>
              <a:gd name="T14" fmla="*/ 1917700 w 1325"/>
              <a:gd name="T15" fmla="*/ 825500 h 520"/>
              <a:gd name="T16" fmla="*/ 2103438 w 1325"/>
              <a:gd name="T17" fmla="*/ 412750 h 5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25" h="520">
                <a:moveTo>
                  <a:pt x="1325" y="260"/>
                </a:moveTo>
                <a:lnTo>
                  <a:pt x="1208" y="0"/>
                </a:lnTo>
                <a:lnTo>
                  <a:pt x="0" y="0"/>
                </a:lnTo>
                <a:lnTo>
                  <a:pt x="120" y="260"/>
                </a:lnTo>
                <a:lnTo>
                  <a:pt x="3" y="520"/>
                </a:lnTo>
                <a:lnTo>
                  <a:pt x="1208" y="520"/>
                </a:lnTo>
                <a:lnTo>
                  <a:pt x="1325" y="260"/>
                </a:lnTo>
                <a:close/>
              </a:path>
            </a:pathLst>
          </a:custGeom>
          <a:solidFill>
            <a:srgbClr val="35CA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950" b="1" dirty="0"/>
              <a:t>YB DATO’ SYED ABU HUSSIN BIN HAFIZ SYED ABDUL FASAL</a:t>
            </a:r>
            <a:endParaRPr lang="ms-MY" sz="950" dirty="0"/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Freeform 59">
            <a:extLst>
              <a:ext uri="{FF2B5EF4-FFF2-40B4-BE49-F238E27FC236}">
                <a16:creationId xmlns:a16="http://schemas.microsoft.com/office/drawing/2014/main" id="{D590AD8E-05E8-4C92-90E0-D1CE71BDC19B}"/>
              </a:ext>
            </a:extLst>
          </p:cNvPr>
          <p:cNvSpPr>
            <a:spLocks/>
          </p:cNvSpPr>
          <p:nvPr/>
        </p:nvSpPr>
        <p:spPr bwMode="auto">
          <a:xfrm>
            <a:off x="1052724" y="5607392"/>
            <a:ext cx="1292391" cy="450325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/>
            <a:r>
              <a:rPr lang="ms-MY" sz="800" b="1" dirty="0">
                <a:solidFill>
                  <a:schemeClr val="bg1">
                    <a:lumMod val="85000"/>
                  </a:schemeClr>
                </a:solidFill>
              </a:rPr>
              <a:t>YBHG. DATUK BADRUL HISHAM BIN MOHD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3DDFDD-2EFC-402D-A802-FC6AAE902C4B}"/>
              </a:ext>
            </a:extLst>
          </p:cNvPr>
          <p:cNvGrpSpPr/>
          <p:nvPr/>
        </p:nvGrpSpPr>
        <p:grpSpPr>
          <a:xfrm>
            <a:off x="10134762" y="1240501"/>
            <a:ext cx="1857109" cy="1904902"/>
            <a:chOff x="9378781" y="2110877"/>
            <a:chExt cx="2373711" cy="2516543"/>
          </a:xfrm>
        </p:grpSpPr>
        <p:pic>
          <p:nvPicPr>
            <p:cNvPr id="54" name="Picture 23" descr="image2.png">
              <a:extLst>
                <a:ext uri="{FF2B5EF4-FFF2-40B4-BE49-F238E27FC236}">
                  <a16:creationId xmlns:a16="http://schemas.microsoft.com/office/drawing/2014/main" id="{1AD03F3B-82FE-46E0-8DE8-DE9E4EDAC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781" y="2110877"/>
              <a:ext cx="2373711" cy="2516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1">
              <a:extLst>
                <a:ext uri="{FF2B5EF4-FFF2-40B4-BE49-F238E27FC236}">
                  <a16:creationId xmlns:a16="http://schemas.microsoft.com/office/drawing/2014/main" id="{57493F93-56BF-41CB-8DA6-A9CE6BAD6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71707" y="4083943"/>
              <a:ext cx="1517535" cy="456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en-US" sz="1646" b="1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LKIM</a:t>
              </a:r>
            </a:p>
          </p:txBody>
        </p:sp>
      </p:grpSp>
      <p:sp>
        <p:nvSpPr>
          <p:cNvPr id="71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-44788" y="5605784"/>
            <a:ext cx="1189803" cy="44584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chemeClr val="bg1">
                    <a:lumMod val="85000"/>
                  </a:schemeClr>
                </a:solidFill>
              </a:rPr>
              <a:t>ENCIK YUSOFF BIN OTHMAN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3401600" y="5610512"/>
            <a:ext cx="1202986" cy="457200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800" b="1" dirty="0">
                <a:solidFill>
                  <a:schemeClr val="bg1">
                    <a:lumMod val="85000"/>
                  </a:schemeClr>
                </a:solidFill>
              </a:rPr>
              <a:t>YBRS. TUAN HAJI MOHD SUFIAN BIN SULAIMAN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3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2265190" y="5612043"/>
            <a:ext cx="1212240" cy="457200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800" b="1" dirty="0">
                <a:solidFill>
                  <a:schemeClr val="bg1">
                    <a:lumMod val="85000"/>
                  </a:schemeClr>
                </a:solidFill>
              </a:rPr>
              <a:t>ENCIK AHMAD FAUZI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800" b="1" dirty="0">
                <a:solidFill>
                  <a:schemeClr val="bg1">
                    <a:lumMod val="85000"/>
                  </a:schemeClr>
                </a:solidFill>
              </a:rPr>
              <a:t> BIN SUNGIP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4520739" y="5623270"/>
            <a:ext cx="1130580" cy="44461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/>
            <a:r>
              <a:rPr lang="en-US" sz="800" b="1" dirty="0">
                <a:solidFill>
                  <a:schemeClr val="bg1">
                    <a:lumMod val="85000"/>
                  </a:schemeClr>
                </a:solidFill>
              </a:rPr>
              <a:t>ENCIK ZAINORDIN BIN SHAHLAL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5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5574312" y="5623502"/>
            <a:ext cx="1202986" cy="44584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lnSpcReduction="10000"/>
          </a:bodyPr>
          <a:lstStyle/>
          <a:p>
            <a:pPr algn="ctr"/>
            <a:r>
              <a:rPr lang="fi-FI" sz="800" b="1" dirty="0">
                <a:solidFill>
                  <a:schemeClr val="bg1">
                    <a:lumMod val="85000"/>
                  </a:schemeClr>
                </a:solidFill>
              </a:rPr>
              <a:t>YBHG. DATO’ HAJI MUSTAHAPA BIN AWANG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6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6706662" y="5622655"/>
            <a:ext cx="1093624" cy="44584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92500" lnSpcReduction="1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ms-MY" sz="900" b="1" dirty="0">
                <a:solidFill>
                  <a:schemeClr val="bg1">
                    <a:lumMod val="85000"/>
                  </a:schemeClr>
                </a:solidFill>
              </a:rPr>
              <a:t>YB PUAN HAJAH ALWIYAH BINTI TALIB</a:t>
            </a:r>
            <a:endParaRPr lang="ms-MY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7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7728458" y="5622655"/>
            <a:ext cx="1202986" cy="44584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algn="ctr"/>
            <a:r>
              <a:rPr lang="en-MY" sz="800" b="1" dirty="0">
                <a:solidFill>
                  <a:schemeClr val="bg1">
                    <a:lumMod val="85000"/>
                  </a:schemeClr>
                </a:solidFill>
              </a:rPr>
              <a:t>YBHG. DATO’ NORIZAN  BIN ALI 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8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9878906" y="5609011"/>
            <a:ext cx="1202986" cy="445848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normAutofit fontScale="92500"/>
          </a:bodyPr>
          <a:lstStyle/>
          <a:p>
            <a:pPr algn="ctr"/>
            <a:r>
              <a:rPr lang="fi-FI" sz="900" b="1" dirty="0">
                <a:solidFill>
                  <a:schemeClr val="bg1">
                    <a:lumMod val="85000"/>
                  </a:schemeClr>
                </a:solidFill>
              </a:rPr>
              <a:t>ENCIK K.RAMALINGAM A/L KRISHNAMOORTHY</a:t>
            </a:r>
            <a:endParaRPr lang="ms-MY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9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8854626" y="5613968"/>
            <a:ext cx="1093624" cy="446384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92500" lnSpcReduction="1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900" b="1" dirty="0">
                <a:solidFill>
                  <a:schemeClr val="bg1">
                    <a:lumMod val="85000"/>
                  </a:schemeClr>
                </a:solidFill>
              </a:rPr>
              <a:t>YBHG. DATUK AWANG KADIN TANG</a:t>
            </a:r>
            <a:endParaRPr lang="ms-MY" sz="9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0" name="Freeform 59">
            <a:extLst>
              <a:ext uri="{FF2B5EF4-FFF2-40B4-BE49-F238E27FC236}">
                <a16:creationId xmlns:a16="http://schemas.microsoft.com/office/drawing/2014/main" id="{38CFA542-D4E7-4BE3-AA5A-8FA61324F7DA}"/>
              </a:ext>
            </a:extLst>
          </p:cNvPr>
          <p:cNvSpPr>
            <a:spLocks/>
          </p:cNvSpPr>
          <p:nvPr/>
        </p:nvSpPr>
        <p:spPr bwMode="auto">
          <a:xfrm>
            <a:off x="11004830" y="5603324"/>
            <a:ext cx="1202986" cy="434261"/>
          </a:xfrm>
          <a:custGeom>
            <a:avLst/>
            <a:gdLst>
              <a:gd name="T0" fmla="*/ 1917396 w 501"/>
              <a:gd name="T1" fmla="*/ 0 h 196"/>
              <a:gd name="T2" fmla="*/ 1917396 w 501"/>
              <a:gd name="T3" fmla="*/ 0 h 196"/>
              <a:gd name="T4" fmla="*/ 0 w 501"/>
              <a:gd name="T5" fmla="*/ 0 h 196"/>
              <a:gd name="T6" fmla="*/ 0 w 501"/>
              <a:gd name="T7" fmla="*/ 0 h 196"/>
              <a:gd name="T8" fmla="*/ 185012 w 501"/>
              <a:gd name="T9" fmla="*/ 411956 h 196"/>
              <a:gd name="T10" fmla="*/ 0 w 501"/>
              <a:gd name="T11" fmla="*/ 823912 h 196"/>
              <a:gd name="T12" fmla="*/ 0 w 501"/>
              <a:gd name="T13" fmla="*/ 823912 h 196"/>
              <a:gd name="T14" fmla="*/ 1904782 w 501"/>
              <a:gd name="T15" fmla="*/ 823912 h 196"/>
              <a:gd name="T16" fmla="*/ 1925806 w 501"/>
              <a:gd name="T17" fmla="*/ 777672 h 196"/>
              <a:gd name="T18" fmla="*/ 2106613 w 501"/>
              <a:gd name="T19" fmla="*/ 411956 h 196"/>
              <a:gd name="T20" fmla="*/ 2102408 w 501"/>
              <a:gd name="T21" fmla="*/ 411956 h 196"/>
              <a:gd name="T22" fmla="*/ 1917396 w 501"/>
              <a:gd name="T23" fmla="*/ 0 h 1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1" h="196">
                <a:moveTo>
                  <a:pt x="456" y="0"/>
                </a:moveTo>
                <a:cubicBezTo>
                  <a:pt x="456" y="0"/>
                  <a:pt x="456" y="0"/>
                  <a:pt x="45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4" y="98"/>
                  <a:pt x="44" y="98"/>
                  <a:pt x="44" y="98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453" y="196"/>
                  <a:pt x="453" y="196"/>
                  <a:pt x="453" y="196"/>
                </a:cubicBezTo>
                <a:cubicBezTo>
                  <a:pt x="455" y="193"/>
                  <a:pt x="456" y="189"/>
                  <a:pt x="458" y="185"/>
                </a:cubicBezTo>
                <a:cubicBezTo>
                  <a:pt x="471" y="154"/>
                  <a:pt x="485" y="126"/>
                  <a:pt x="501" y="98"/>
                </a:cubicBezTo>
                <a:cubicBezTo>
                  <a:pt x="500" y="98"/>
                  <a:pt x="500" y="98"/>
                  <a:pt x="500" y="98"/>
                </a:cubicBezTo>
                <a:lnTo>
                  <a:pt x="456" y="0"/>
                </a:lnTo>
                <a:close/>
              </a:path>
            </a:pathLst>
          </a:custGeom>
          <a:solidFill>
            <a:srgbClr val="63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92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800" b="1" dirty="0">
                <a:solidFill>
                  <a:schemeClr val="bg1">
                    <a:lumMod val="85000"/>
                  </a:schemeClr>
                </a:solidFill>
              </a:rPr>
              <a:t>ENCIK MUHAMMAD AFIQ ASYRAF BIN DATUK HAJI MOHD NARDIN </a:t>
            </a:r>
            <a:endParaRPr lang="ms-MY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5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5230945" y="2867483"/>
            <a:ext cx="1595110" cy="420656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000" b="1" dirty="0"/>
              <a:t>PENGERUSI</a:t>
            </a:r>
          </a:p>
          <a:p>
            <a:pPr algn="ctr"/>
            <a:r>
              <a:rPr lang="en-US" altLang="ko-KR" sz="1000" b="1" dirty="0"/>
              <a:t>01/05/2022 – 30/4/2024</a:t>
            </a:r>
            <a:endParaRPr lang="ko-KR" altLang="en-US" sz="1000" b="1" dirty="0"/>
          </a:p>
        </p:txBody>
      </p:sp>
      <p:sp>
        <p:nvSpPr>
          <p:cNvPr id="86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2126170" y="6135034"/>
            <a:ext cx="1185698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MY" sz="700" b="1" dirty="0"/>
          </a:p>
          <a:p>
            <a:pPr algn="ctr"/>
            <a:r>
              <a:rPr lang="en-MY" sz="700" b="1" dirty="0"/>
              <a:t>WAKIL</a:t>
            </a:r>
            <a:endParaRPr lang="ms-MY" sz="700" b="1" dirty="0"/>
          </a:p>
          <a:p>
            <a:pPr algn="ctr"/>
            <a:r>
              <a:rPr lang="en-MY" sz="700" b="1" dirty="0"/>
              <a:t>KEMENTERIAN KEWANGAN MALAYSIA</a:t>
            </a:r>
          </a:p>
          <a:p>
            <a:r>
              <a:rPr lang="en-MY" sz="700" b="1" dirty="0"/>
              <a:t> </a:t>
            </a:r>
            <a:r>
              <a:rPr lang="fr-FR" sz="700" b="1" dirty="0"/>
              <a:t>16/10/2020 – 15/10/2022</a:t>
            </a:r>
            <a:endParaRPr lang="en-MY" sz="700" b="1" dirty="0"/>
          </a:p>
          <a:p>
            <a:pPr algn="ctr"/>
            <a:endParaRPr lang="ko-KR" altLang="en-US" sz="700" b="1" dirty="0"/>
          </a:p>
        </p:txBody>
      </p:sp>
      <p:sp>
        <p:nvSpPr>
          <p:cNvPr id="87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1057460" y="6136484"/>
            <a:ext cx="11082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 algn="ctr"/>
            <a:r>
              <a:rPr lang="fi-FI" sz="800" b="1" dirty="0"/>
              <a:t>WAKIL </a:t>
            </a:r>
            <a:endParaRPr lang="ms-MY" sz="800" b="1" dirty="0"/>
          </a:p>
          <a:p>
            <a:pPr algn="ctr"/>
            <a:r>
              <a:rPr lang="fi-FI" sz="800" b="1" dirty="0"/>
              <a:t>KEMENTERIAN PERTANIAN DAN INDUSTRI MAKANAN</a:t>
            </a:r>
            <a:br>
              <a:rPr lang="fi-FI" sz="800" b="1" dirty="0"/>
            </a:br>
            <a:r>
              <a:rPr lang="fi-FI" sz="800" b="1" dirty="0"/>
              <a:t>16/09/2021 – 5/09/2023</a:t>
            </a:r>
          </a:p>
        </p:txBody>
      </p:sp>
      <p:sp>
        <p:nvSpPr>
          <p:cNvPr id="88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-21817" y="6115984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 algn="ctr"/>
            <a:endParaRPr lang="en-MY" sz="800" b="1" dirty="0"/>
          </a:p>
          <a:p>
            <a:pPr algn="ctr"/>
            <a:r>
              <a:rPr lang="en-MY" sz="800" b="1" dirty="0"/>
              <a:t>KETUA PENGARAH </a:t>
            </a:r>
            <a:endParaRPr lang="ms-MY" sz="800" b="1" dirty="0"/>
          </a:p>
          <a:p>
            <a:pPr algn="ctr"/>
            <a:r>
              <a:rPr lang="en-MY" sz="800" b="1" dirty="0"/>
              <a:t>LEMBAGA KEMAJUAN IKAN MALAYSIA</a:t>
            </a:r>
          </a:p>
          <a:p>
            <a:pPr algn="just"/>
            <a:r>
              <a:rPr lang="en-MY" sz="800" b="1" dirty="0"/>
              <a:t>20/04/2021– 13/04/2023</a:t>
            </a:r>
          </a:p>
          <a:p>
            <a:pPr algn="ctr"/>
            <a:endParaRPr lang="ms-MY" sz="800" dirty="0"/>
          </a:p>
        </p:txBody>
      </p:sp>
      <p:sp>
        <p:nvSpPr>
          <p:cNvPr id="89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3300519" y="6133156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700" b="1" dirty="0"/>
          </a:p>
          <a:p>
            <a:pPr algn="ctr"/>
            <a:r>
              <a:rPr lang="en-US" sz="700" b="1" dirty="0"/>
              <a:t>WAKIL</a:t>
            </a:r>
            <a:endParaRPr lang="ms-MY" sz="700" b="1" dirty="0"/>
          </a:p>
          <a:p>
            <a:pPr algn="ctr"/>
            <a:r>
              <a:rPr lang="en-US" sz="700" b="1" dirty="0"/>
              <a:t>JABATAN PERIKANAN MALAYSIA</a:t>
            </a:r>
          </a:p>
          <a:p>
            <a:pPr algn="ctr"/>
            <a:r>
              <a:rPr lang="en-US" sz="700" b="1" dirty="0"/>
              <a:t>16/02/2022–15/02/2024</a:t>
            </a:r>
          </a:p>
          <a:p>
            <a:pPr algn="ctr"/>
            <a:endParaRPr lang="ms-MY" sz="700" b="1" dirty="0"/>
          </a:p>
        </p:txBody>
      </p:sp>
      <p:sp>
        <p:nvSpPr>
          <p:cNvPr id="90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4380578" y="6125394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ms-MY" sz="700" b="1" dirty="0"/>
          </a:p>
          <a:p>
            <a:pPr algn="ctr"/>
            <a:r>
              <a:rPr lang="ms-MY" sz="700" b="1" dirty="0"/>
              <a:t>WAKIL</a:t>
            </a:r>
          </a:p>
          <a:p>
            <a:pPr algn="ctr"/>
            <a:r>
              <a:rPr lang="ms-MY" sz="700" b="1" dirty="0"/>
              <a:t>UNIT PERANCANG EKONOMI, JABATAN PERDANA MENTERI</a:t>
            </a:r>
          </a:p>
          <a:p>
            <a:pPr algn="ctr"/>
            <a:r>
              <a:rPr lang="ms-MY" sz="700" b="1" dirty="0"/>
              <a:t>16/08/2021–15/08/2023</a:t>
            </a:r>
          </a:p>
          <a:p>
            <a:pPr algn="ctr"/>
            <a:endParaRPr lang="ms-MY" sz="700" b="1" dirty="0">
              <a:effectLst/>
            </a:endParaRPr>
          </a:p>
        </p:txBody>
      </p:sp>
      <p:sp>
        <p:nvSpPr>
          <p:cNvPr id="91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5513275" y="6125745"/>
            <a:ext cx="1094224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700" b="1" dirty="0"/>
          </a:p>
          <a:p>
            <a:pPr algn="ctr"/>
            <a:r>
              <a:rPr lang="fi-FI" sz="700" b="1" dirty="0"/>
              <a:t>WAKIL</a:t>
            </a:r>
            <a:endParaRPr lang="ms-MY" sz="700" b="1" dirty="0"/>
          </a:p>
          <a:p>
            <a:pPr algn="ctr"/>
            <a:r>
              <a:rPr lang="fi-FI" sz="700" b="1" dirty="0"/>
              <a:t>LEMBAGA PEMASARAN PERTANIAN PERSEKUTUAN (FAMA)</a:t>
            </a:r>
          </a:p>
          <a:p>
            <a:pPr algn="ctr"/>
            <a:r>
              <a:rPr lang="fi-FI" sz="700" b="1" dirty="0"/>
              <a:t>18/04/2022-17/04/2024</a:t>
            </a:r>
            <a:endParaRPr lang="ms-MY" sz="700" b="1" dirty="0"/>
          </a:p>
          <a:p>
            <a:endParaRPr lang="ko-KR" altLang="en-US" sz="700" dirty="0"/>
          </a:p>
        </p:txBody>
      </p:sp>
      <p:sp>
        <p:nvSpPr>
          <p:cNvPr id="92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6600915" y="6123419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b="1" dirty="0"/>
              <a:t>AHLI JEMAAH LEMBAGA </a:t>
            </a:r>
          </a:p>
          <a:p>
            <a:pPr algn="ctr"/>
            <a:r>
              <a:rPr lang="de-DE" sz="700" b="1" dirty="0"/>
              <a:t>18/05/2022–17/05/2024</a:t>
            </a:r>
          </a:p>
        </p:txBody>
      </p:sp>
      <p:sp>
        <p:nvSpPr>
          <p:cNvPr id="93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7710926" y="6120329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b="1" dirty="0"/>
              <a:t>AHLI JEMAAH LEMBAGA </a:t>
            </a:r>
          </a:p>
          <a:p>
            <a:pPr algn="ctr"/>
            <a:r>
              <a:rPr lang="de-DE" sz="700" b="1" dirty="0"/>
              <a:t>18/05/2022–17/05/2024</a:t>
            </a:r>
            <a:endParaRPr lang="ms-MY" sz="700" b="1" dirty="0"/>
          </a:p>
        </p:txBody>
      </p:sp>
      <p:sp>
        <p:nvSpPr>
          <p:cNvPr id="94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8849713" y="6125822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b="1" dirty="0"/>
              <a:t>AHLI JEMAAH LEMBAGA </a:t>
            </a:r>
          </a:p>
          <a:p>
            <a:pPr algn="ctr"/>
            <a:r>
              <a:rPr lang="de-DE" sz="700" b="1" dirty="0"/>
              <a:t>18/05/2022– 17/05/2024</a:t>
            </a:r>
            <a:endParaRPr lang="ms-MY" sz="700" dirty="0"/>
          </a:p>
        </p:txBody>
      </p:sp>
      <p:sp>
        <p:nvSpPr>
          <p:cNvPr id="95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10005666" y="6120934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b="1" dirty="0"/>
              <a:t>AHLI JEMAAH LEMBAGA</a:t>
            </a:r>
          </a:p>
          <a:p>
            <a:pPr algn="ctr"/>
            <a:r>
              <a:rPr lang="de-DE" sz="700" b="1" dirty="0"/>
              <a:t>18/05/2022 –17/05/2024</a:t>
            </a:r>
            <a:endParaRPr lang="ms-MY" sz="700" dirty="0"/>
          </a:p>
        </p:txBody>
      </p:sp>
      <p:sp>
        <p:nvSpPr>
          <p:cNvPr id="96" name="사각형: 둥근 모서리 8">
            <a:extLst>
              <a:ext uri="{FF2B5EF4-FFF2-40B4-BE49-F238E27FC236}">
                <a16:creationId xmlns:a16="http://schemas.microsoft.com/office/drawing/2014/main" id="{E8CF7A73-EFAB-40C1-BF11-6CFDA7FF33F2}"/>
              </a:ext>
            </a:extLst>
          </p:cNvPr>
          <p:cNvSpPr/>
          <p:nvPr/>
        </p:nvSpPr>
        <p:spPr>
          <a:xfrm>
            <a:off x="11092180" y="6128884"/>
            <a:ext cx="1132456" cy="657951"/>
          </a:xfrm>
          <a:prstGeom prst="roundRect">
            <a:avLst>
              <a:gd name="adj" fmla="val 4965"/>
            </a:avLst>
          </a:prstGeom>
          <a:solidFill>
            <a:srgbClr val="FCFCFC"/>
          </a:solidFill>
          <a:ln w="63500" cap="flat">
            <a:solidFill>
              <a:schemeClr val="accent3"/>
            </a:solidFill>
            <a:prstDash val="solid"/>
            <a:miter/>
          </a:ln>
          <a:effectLst>
            <a:outerShdw blurRad="127000" dist="635000" dir="5400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b="1" dirty="0"/>
              <a:t>AHLI JEMAAH LEMBAGA</a:t>
            </a:r>
          </a:p>
          <a:p>
            <a:pPr algn="ctr"/>
            <a:r>
              <a:rPr lang="de-DE" sz="700" b="1" dirty="0"/>
              <a:t>18/05/2022-17/05/2024</a:t>
            </a:r>
            <a:endParaRPr lang="ms-MY" sz="7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0701ACE-5A84-442A-8BAA-4E2A13026B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114" t="-455" r="1114" b="10291"/>
          <a:stretch/>
        </p:blipFill>
        <p:spPr>
          <a:xfrm>
            <a:off x="7795092" y="3412096"/>
            <a:ext cx="997471" cy="21999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12564ED-C2BB-4637-BE6F-9FDD5D666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733"/>
          <a:stretch/>
        </p:blipFill>
        <p:spPr>
          <a:xfrm>
            <a:off x="9849640" y="3380456"/>
            <a:ext cx="1115192" cy="2205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b="44466"/>
          <a:stretch/>
        </p:blipFill>
        <p:spPr>
          <a:xfrm>
            <a:off x="10987226" y="3384519"/>
            <a:ext cx="1053776" cy="22267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2B765B-B729-4AE4-8DAE-31A5EB387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7" t="-1711" b="43524"/>
          <a:stretch/>
        </p:blipFill>
        <p:spPr>
          <a:xfrm>
            <a:off x="3446157" y="3354823"/>
            <a:ext cx="1122415" cy="22553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61ADC95-7786-4416-B7DD-920036194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7" t="-1711" b="43524"/>
          <a:stretch/>
        </p:blipFill>
        <p:spPr>
          <a:xfrm>
            <a:off x="8771818" y="3355625"/>
            <a:ext cx="1122415" cy="225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05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167</Words>
  <Application>Microsoft Office PowerPoint</Application>
  <PresentationFormat>Widescreen</PresentationFormat>
  <Paragraphs>49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 Mawar Mahmood</dc:creator>
  <cp:lastModifiedBy>Ahmad Iskandar Mustapa</cp:lastModifiedBy>
  <cp:revision>65</cp:revision>
  <dcterms:created xsi:type="dcterms:W3CDTF">2021-01-29T09:36:46Z</dcterms:created>
  <dcterms:modified xsi:type="dcterms:W3CDTF">2022-06-29T04:33:07Z</dcterms:modified>
</cp:coreProperties>
</file>